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412" r:id="rId4"/>
    <p:sldId id="407" r:id="rId5"/>
    <p:sldId id="410" r:id="rId6"/>
    <p:sldId id="406" r:id="rId7"/>
    <p:sldId id="264" r:id="rId8"/>
  </p:sldIdLst>
  <p:sldSz cx="12192000" cy="6858000"/>
  <p:notesSz cx="6797675" cy="992822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58225-0C50-4942-8C11-3E8F2CFCF0FF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F7351-D935-4B01-A98D-C06AC391C667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0F73546-BA6D-4E5B-9414-8358AA4BDEE0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Form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pic>
      <p:cxnSp>
        <p:nvCxnSpPr>
          <p:cNvPr id="7" name="Conector Reto 6"/>
          <p:cNvCxnSpPr/>
          <p:nvPr/>
        </p:nvCxnSpPr>
        <p:spPr>
          <a:xfrm>
            <a:off x="2552700" y="1350085"/>
            <a:ext cx="0" cy="3935370"/>
          </a:xfrm>
          <a:prstGeom prst="line">
            <a:avLst/>
          </a:prstGeom>
          <a:ln>
            <a:solidFill>
              <a:srgbClr val="29A9E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m 1" descr="Uma imagem contendo Interface gráfica do usuário&#10;&#10;Descrição gerada automaticamente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8" y="331112"/>
            <a:ext cx="2994495" cy="629744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2815922" y="1536174"/>
            <a:ext cx="8151921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4000" dirty="0">
                <a:latin typeface="+mj-lt"/>
              </a:rPr>
              <a:t> Medidas adotadas pelo</a:t>
            </a:r>
            <a:r>
              <a:rPr lang="pt-BR" sz="4000" dirty="0">
                <a:latin typeface="+mj-lt"/>
                <a:sym typeface="+mn-ea"/>
              </a:rPr>
              <a:t> Ministério da Previdência Social e pelo Instituto  Nacional do Seguro Social </a:t>
            </a:r>
            <a:r>
              <a:rPr lang="pt-BR" sz="4000" dirty="0">
                <a:latin typeface="+mj-lt"/>
              </a:rPr>
              <a:t>com vistas a auxiliar a população do Rio Grande do Sul no enfrentamento dos eventos </a:t>
            </a:r>
            <a:r>
              <a:rPr lang="pt-BR" sz="4000" dirty="0">
                <a:latin typeface="+mj-lt"/>
                <a:sym typeface="+mn-ea"/>
              </a:rPr>
              <a:t>climáticos ocorridos no Estado.</a:t>
            </a:r>
            <a:endParaRPr lang="pt-BR" sz="4000" dirty="0"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 descr="Form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290924" y="505135"/>
            <a:ext cx="8619301" cy="706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ClrTx/>
              <a:buSzTx/>
              <a:buFontTx/>
            </a:pPr>
            <a:r>
              <a:rPr lang="pt-BR" sz="2000" cap="all" spc="600" dirty="0">
                <a:solidFill>
                  <a:srgbClr val="005DB8"/>
                </a:solidFill>
                <a:latin typeface="+mj-lt"/>
              </a:rPr>
              <a:t>Portarias Publicadas</a:t>
            </a:r>
          </a:p>
          <a:p>
            <a:endParaRPr lang="pt-BR" sz="2000" spc="600" dirty="0">
              <a:solidFill>
                <a:srgbClr val="005DB8"/>
              </a:solidFill>
              <a:latin typeface="+mj-lt"/>
            </a:endParaRPr>
          </a:p>
        </p:txBody>
      </p:sp>
      <p:cxnSp>
        <p:nvCxnSpPr>
          <p:cNvPr id="7" name="Conector Reto 6"/>
          <p:cNvCxnSpPr/>
          <p:nvPr/>
        </p:nvCxnSpPr>
        <p:spPr>
          <a:xfrm>
            <a:off x="0" y="12130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m 1" descr="Uma imagem contendo Interface gráfica do usuário&#10;&#10;Descrição gerada automaticament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564523" y="1258286"/>
            <a:ext cx="10323813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600"/>
              </a:spcAft>
              <a:buClrTx/>
              <a:buSzTx/>
              <a:buFontTx/>
            </a:pPr>
            <a:r>
              <a:rPr lang="pt-BR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PORTARIA MPS N° 1.396, DE 8 DE MAIO DE 2024</a:t>
            </a:r>
            <a:endParaRPr lang="pt-BR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+mn-ea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endParaRPr lang="pt-BR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pt-BR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Os Certificados de Regularidade Prevideciária - CRP, vencidos nos 30 dias anteriores à publicação da Portaria serão renovados emergencialmente por 90 dias, a partir da data da publicação. Já os CRP vincendos em até 60 dias da publicação da referida Portaria serão renovados emergencialmente por mais 90 dias, a contar da data do seu vencimento.</a:t>
            </a:r>
          </a:p>
          <a:p>
            <a:pPr lvl="0" algn="just">
              <a:spcBef>
                <a:spcPts val="600"/>
              </a:spcBef>
              <a:spcAft>
                <a:spcPts val="600"/>
              </a:spcAft>
              <a:buClrTx/>
              <a:buSzTx/>
              <a:buFontTx/>
            </a:pPr>
            <a:endParaRPr lang="pt-BR" sz="2000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 descr="Form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290924" y="505135"/>
            <a:ext cx="8619301" cy="706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ClrTx/>
              <a:buSzTx/>
              <a:buFontTx/>
            </a:pPr>
            <a:r>
              <a:rPr lang="pt-BR" sz="2000" cap="all" spc="600" dirty="0">
                <a:solidFill>
                  <a:srgbClr val="005DB8"/>
                </a:solidFill>
                <a:latin typeface="+mj-lt"/>
              </a:rPr>
              <a:t>Portarias Publicadas</a:t>
            </a:r>
          </a:p>
          <a:p>
            <a:endParaRPr lang="pt-BR" sz="2000" spc="600" dirty="0">
              <a:solidFill>
                <a:srgbClr val="005DB8"/>
              </a:solidFill>
              <a:latin typeface="+mj-lt"/>
            </a:endParaRPr>
          </a:p>
        </p:txBody>
      </p:sp>
      <p:cxnSp>
        <p:nvCxnSpPr>
          <p:cNvPr id="7" name="Conector Reto 6"/>
          <p:cNvCxnSpPr/>
          <p:nvPr/>
        </p:nvCxnSpPr>
        <p:spPr>
          <a:xfrm>
            <a:off x="0" y="12130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m 1" descr="Uma imagem contendo Interface gráfica do usuário&#10;&#10;Descrição gerada automaticament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564515" y="1258570"/>
            <a:ext cx="10323830" cy="563626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pt-BR" sz="1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PORTARIA CONJUNTA MPS Nº 15, DE 21 DE MAIO DE 2024.</a:t>
            </a:r>
          </a:p>
          <a:p>
            <a:pPr lvl="0" indent="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pt-BR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Estão suspensos por 60 dias, a contar de 24 de abril de 2024:</a:t>
            </a:r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AutoNum type="arabicPeriod"/>
            </a:pPr>
            <a:r>
              <a:rPr lang="pt-BR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os prazos em curso nos processos administrativos em tramitação, para:</a:t>
            </a:r>
          </a:p>
          <a:p>
            <a:pPr marL="800100" lvl="1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cumprimento de exigências, requerimento de revisão, apresentação de documentos, interposição de defesa e cobrança administrativa dos benefícios e serviços operacionalizados pelo INSS;</a:t>
            </a:r>
          </a:p>
          <a:p>
            <a:pPr marL="800100" lvl="1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apresentação de documentação complementar, em decorrência da Solicitação de Informações ao Médico Assistente - SIMA, à Perícia Médica Federal;</a:t>
            </a:r>
          </a:p>
          <a:p>
            <a:pPr marL="800100" lvl="1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interposição de recurso e embargos de declaração, contrarrazões, cumprimento de diligências, apresentação de documentação complementar e solicitação de sustentação oral, previstos no Regimento Interno do CRPS.</a:t>
            </a:r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AutoNum type="arabicPeriod"/>
            </a:pPr>
            <a:r>
              <a:rPr lang="pt-BR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os prazos para as empresas:</a:t>
            </a:r>
          </a:p>
          <a:p>
            <a:pPr marL="914400" lvl="1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 requerem a não aplicação do nexo técnico epidemiológico; e</a:t>
            </a:r>
          </a:p>
          <a:p>
            <a:pPr marL="914400" lvl="1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interporem recurso em 2ª instância da decisão do CRPS nos julgamentos das contestações do FAP.</a:t>
            </a:r>
          </a:p>
          <a:p>
            <a:pPr lvl="0" algn="just">
              <a:spcBef>
                <a:spcPts val="600"/>
              </a:spcBef>
              <a:spcAft>
                <a:spcPts val="600"/>
              </a:spcAft>
            </a:pPr>
            <a:endParaRPr lang="pt-BR" sz="1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 descr="Form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290924" y="505135"/>
            <a:ext cx="8619301" cy="706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ClrTx/>
              <a:buSzTx/>
              <a:buFontTx/>
            </a:pPr>
            <a:r>
              <a:rPr lang="pt-BR" sz="2000" cap="all" spc="600" dirty="0">
                <a:solidFill>
                  <a:srgbClr val="005DB8"/>
                </a:solidFill>
                <a:latin typeface="+mj-lt"/>
              </a:rPr>
              <a:t>Portarias Publicadas</a:t>
            </a:r>
          </a:p>
          <a:p>
            <a:endParaRPr lang="pt-BR" sz="2000" spc="600" dirty="0">
              <a:solidFill>
                <a:srgbClr val="005DB8"/>
              </a:solidFill>
              <a:latin typeface="+mj-lt"/>
            </a:endParaRPr>
          </a:p>
        </p:txBody>
      </p:sp>
      <p:cxnSp>
        <p:nvCxnSpPr>
          <p:cNvPr id="7" name="Conector Reto 6"/>
          <p:cNvCxnSpPr/>
          <p:nvPr/>
        </p:nvCxnSpPr>
        <p:spPr>
          <a:xfrm>
            <a:off x="0" y="12130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m 1" descr="Uma imagem contendo Interface gráfica do usuário&#10;&#10;Descrição gerada automaticament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633103" y="1258286"/>
            <a:ext cx="10323813" cy="34461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1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PORTARIA CONJUNTA MPS Nº 15, DE 21 DE MAIO DE 2024. </a:t>
            </a:r>
          </a:p>
          <a:p>
            <a:pPr lv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1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(Continuação)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A suspensão dos prazos para segurados e requerentes não impede o INSS e o CRPS de analisar os processos que se encontram aptos à análise administrativa </a:t>
            </a:r>
            <a:endParaRPr lang="pt-BR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+mn-ea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Considerando a hipótese de perda de documentos de identificação e a impossibilidade de apresentação de documento digital, os servidores do INSS foram autorizaos a identificar o titular ou requerente de benefício ou serviço a partir das cópias de documentos que já constam nos sistemas utilizados pela Autarquia Previdenciária.</a:t>
            </a:r>
            <a:endParaRPr lang="pt-BR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 descr="Form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290924" y="505135"/>
            <a:ext cx="8619301" cy="706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ClrTx/>
              <a:buSzTx/>
              <a:buFontTx/>
            </a:pPr>
            <a:r>
              <a:rPr lang="pt-BR" sz="2000" cap="all" spc="600" dirty="0">
                <a:solidFill>
                  <a:srgbClr val="005DB8"/>
                </a:solidFill>
                <a:latin typeface="+mj-lt"/>
              </a:rPr>
              <a:t>Portarias Publicadas</a:t>
            </a:r>
          </a:p>
          <a:p>
            <a:endParaRPr lang="pt-BR" sz="2000" spc="600" dirty="0">
              <a:solidFill>
                <a:srgbClr val="005DB8"/>
              </a:solidFill>
              <a:latin typeface="+mj-lt"/>
            </a:endParaRPr>
          </a:p>
        </p:txBody>
      </p:sp>
      <p:cxnSp>
        <p:nvCxnSpPr>
          <p:cNvPr id="7" name="Conector Reto 6"/>
          <p:cNvCxnSpPr/>
          <p:nvPr/>
        </p:nvCxnSpPr>
        <p:spPr>
          <a:xfrm>
            <a:off x="0" y="12130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m 1" descr="Uma imagem contendo Interface gráfica do usuário&#10;&#10;Descrição gerada automaticament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564523" y="1258286"/>
            <a:ext cx="10323813" cy="3938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pt-BR" sz="20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PORTARIA CRPS/MPS Nº 1.541, DE 21 DE MAIO DE 2024</a:t>
            </a:r>
          </a:p>
          <a:p>
            <a:pPr lv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+mn-ea"/>
              </a:rPr>
              <a:t>Autoriza a execução de ação extraordinária, no âmbito do CRPS para análise e julgamento de recursos administrativos, pelo período de 90 dias, com a priorização das seguintes espécies</a:t>
            </a:r>
            <a:r>
              <a:rPr lang="pt-BR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 - auxílio por incapacidade temporária previdenciário - B 31;</a:t>
            </a:r>
          </a:p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II - aposentadoria por idade - B 41;</a:t>
            </a:r>
          </a:p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III- pensão por morte previdenciária - B 21;</a:t>
            </a:r>
          </a:p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IV - seguro-defeso;</a:t>
            </a:r>
          </a:p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 - benefício de prestação continuada à pessoa com deficiência - B 87 e ao idoso - B 88; e</a:t>
            </a:r>
          </a:p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 - salário maternidade - B 80.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631580" y="5441588"/>
            <a:ext cx="4928840" cy="107721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Ministério da Previdência Social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Departamento do Regime Geral de Previdência Social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Esplanada dos Ministérios, Bloco F, Sala 734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(61) 2021-5574 / Brasília - DF</a:t>
            </a:r>
          </a:p>
        </p:txBody>
      </p:sp>
      <p:pic>
        <p:nvPicPr>
          <p:cNvPr id="6" name="Imagem 5" descr="Uma imagem contendo Interface gráfica do usuário&#10;&#10;Descrição gerada automaticament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721" y="2887964"/>
            <a:ext cx="5162558" cy="108207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FE8DDA9B3586F4F9E6F3FDFC3836DE8" ma:contentTypeVersion="14" ma:contentTypeDescription="Crie um novo documento." ma:contentTypeScope="" ma:versionID="ddd98b3eb463f48c47f07fa447c2ae75">
  <xsd:schema xmlns:xsd="http://www.w3.org/2001/XMLSchema" xmlns:xs="http://www.w3.org/2001/XMLSchema" xmlns:p="http://schemas.microsoft.com/office/2006/metadata/properties" xmlns:ns2="1dc9edf2-5d17-43b4-a6e5-fdec2551ea09" xmlns:ns3="e8efdfe3-af0e-41b5-bec8-124024c2c490" targetNamespace="http://schemas.microsoft.com/office/2006/metadata/properties" ma:root="true" ma:fieldsID="df24d7fefe9866aba7fa4898b1ff652e" ns2:_="" ns3:_="">
    <xsd:import namespace="1dc9edf2-5d17-43b4-a6e5-fdec2551ea09"/>
    <xsd:import namespace="e8efdfe3-af0e-41b5-bec8-124024c2c49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c9edf2-5d17-43b4-a6e5-fdec2551ea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Marcações de imagem" ma:readOnly="false" ma:fieldId="{5cf76f15-5ced-4ddc-b409-7134ff3c332f}" ma:taxonomyMulti="true" ma:sspId="bf897d17-34fd-4a01-8f80-908009a6c4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fdfe3-af0e-41b5-bec8-124024c2c49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df522f75-afee-4c85-80e0-afd0774978a6}" ma:internalName="TaxCatchAll" ma:showField="CatchAllData" ma:web="e8efdfe3-af0e-41b5-bec8-124024c2c49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8efdfe3-af0e-41b5-bec8-124024c2c490" xsi:nil="true"/>
    <lcf76f155ced4ddcb4097134ff3c332f xmlns="1dc9edf2-5d17-43b4-a6e5-fdec2551ea0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DB04909-FBBE-424F-B521-E2968DD85D9A}"/>
</file>

<file path=customXml/itemProps2.xml><?xml version="1.0" encoding="utf-8"?>
<ds:datastoreItem xmlns:ds="http://schemas.openxmlformats.org/officeDocument/2006/customXml" ds:itemID="{FBEED96E-DCD5-4277-B31F-6086FD0D4662}"/>
</file>

<file path=customXml/itemProps3.xml><?xml version="1.0" encoding="utf-8"?>
<ds:datastoreItem xmlns:ds="http://schemas.openxmlformats.org/officeDocument/2006/customXml" ds:itemID="{0ACD2524-B816-4C60-B0A1-9088751BC6DD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494</Words>
  <Application>Microsoft Office PowerPoint</Application>
  <PresentationFormat>Widescreen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Luciano Jose Rocha Costa</dc:creator>
  <cp:lastModifiedBy>Benedito Adalberto Brunca</cp:lastModifiedBy>
  <cp:revision>33</cp:revision>
  <cp:lastPrinted>2024-05-02T23:16:00Z</cp:lastPrinted>
  <dcterms:created xsi:type="dcterms:W3CDTF">2024-04-15T19:22:00Z</dcterms:created>
  <dcterms:modified xsi:type="dcterms:W3CDTF">2024-05-27T15:48:06Z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E39AAA3DC9E948229ACB353882516A56_13</vt:lpwstr>
  </property>
  <property fmtid="{D5CDD505-2E9C-101B-9397-08002B2CF9AE}" pid="3" name="KSOProductBuildVer">
    <vt:lpwstr>1046-12.2.0.16909</vt:lpwstr>
  </property>
  <property fmtid="{D5CDD505-2E9C-101B-9397-08002B2CF9AE}" pid="4" name="ContentTypeId">
    <vt:lpwstr>0x0101002FE8DDA9B3586F4F9E6F3FDFC3836DE8</vt:lpwstr>
  </property>
</Properties>
</file>